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6" r:id="rId3"/>
    <p:sldId id="325" r:id="rId4"/>
    <p:sldId id="264" r:id="rId5"/>
    <p:sldId id="299" r:id="rId6"/>
    <p:sldId id="268" r:id="rId7"/>
    <p:sldId id="269" r:id="rId8"/>
    <p:sldId id="270" r:id="rId9"/>
    <p:sldId id="271" r:id="rId10"/>
    <p:sldId id="326" r:id="rId11"/>
    <p:sldId id="272" r:id="rId12"/>
    <p:sldId id="273" r:id="rId13"/>
    <p:sldId id="274" r:id="rId14"/>
    <p:sldId id="300" r:id="rId15"/>
    <p:sldId id="276" r:id="rId16"/>
    <p:sldId id="278" r:id="rId17"/>
    <p:sldId id="279" r:id="rId18"/>
    <p:sldId id="301" r:id="rId19"/>
    <p:sldId id="283" r:id="rId20"/>
    <p:sldId id="284" r:id="rId21"/>
    <p:sldId id="285" r:id="rId22"/>
    <p:sldId id="327" r:id="rId23"/>
    <p:sldId id="286" r:id="rId24"/>
    <p:sldId id="287" r:id="rId25"/>
    <p:sldId id="288" r:id="rId26"/>
    <p:sldId id="290" r:id="rId27"/>
    <p:sldId id="289" r:id="rId28"/>
    <p:sldId id="277" r:id="rId29"/>
    <p:sldId id="291" r:id="rId30"/>
    <p:sldId id="293" r:id="rId31"/>
    <p:sldId id="292" r:id="rId32"/>
    <p:sldId id="294" r:id="rId33"/>
    <p:sldId id="296" r:id="rId34"/>
    <p:sldId id="328" r:id="rId35"/>
    <p:sldId id="329" r:id="rId36"/>
    <p:sldId id="297" r:id="rId37"/>
    <p:sldId id="298" r:id="rId38"/>
    <p:sldId id="302" r:id="rId39"/>
    <p:sldId id="303" r:id="rId40"/>
    <p:sldId id="304" r:id="rId41"/>
    <p:sldId id="305" r:id="rId42"/>
    <p:sldId id="306" r:id="rId43"/>
    <p:sldId id="307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30" r:id="rId61"/>
    <p:sldId id="334" r:id="rId62"/>
    <p:sldId id="335" r:id="rId63"/>
    <p:sldId id="331" r:id="rId64"/>
    <p:sldId id="332" r:id="rId65"/>
    <p:sldId id="265" r:id="rId66"/>
    <p:sldId id="333" r:id="rId67"/>
    <p:sldId id="308" r:id="rId6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5252"/>
    <a:srgbClr val="CFCFCF"/>
    <a:srgbClr val="E2E2E2"/>
    <a:srgbClr val="5E7594"/>
    <a:srgbClr val="C9DBFF"/>
    <a:srgbClr val="6D9EFF"/>
    <a:srgbClr val="EB7321"/>
    <a:srgbClr val="C7A1E3"/>
    <a:srgbClr val="F0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662" y="1086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2C0F9-CB46-45DB-AF03-31918AE92731}" type="datetimeFigureOut">
              <a:rPr lang="en-NL" smtClean="0"/>
              <a:t>11/04/2022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1199-BEED-4437-B88D-EEBA265C7A2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57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0E95-426B-4B13-BD0C-E1AF377A7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3CDB-C609-42D7-A7DD-9FD688E9B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3E307A-2904-4311-AF5B-6A8D5A4B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072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DCC9-7C0C-47C3-B9B4-FD75DF05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D6EEC-0DAE-4133-8662-B6C751D48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2B804A6-E560-4820-8192-04BB7026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283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5003A-9D94-43CF-BF4E-F05C244CD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80905-466C-4B91-BE64-4032D3175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9F9155-8372-49F3-899D-27557EA7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703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3F530-695E-4864-8D1A-1377123FAAA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266825"/>
            <a:ext cx="11520000" cy="25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tIns="90000" bIns="9000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  <a:lvl2pPr marL="4572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2pPr>
            <a:lvl3pPr marL="9144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3pPr>
            <a:lvl4pPr marL="13716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4pPr>
            <a:lvl5pPr marL="18288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1A47-F1D2-4BAE-AA3A-A8DDEB7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5E7594"/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8DE846-406D-49F7-AD76-85B3B755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038599"/>
            <a:ext cx="11520000" cy="2138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827AEA6-0566-4F91-B176-9B3C7491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7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9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28AF-581F-49F0-98F5-CCAD00F5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41200"/>
            <a:ext cx="11520000" cy="577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715F-8C9B-45F6-8E33-5CA4277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8700"/>
            <a:ext cx="11520000" cy="5148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106A40-8993-4FED-A30F-AAB74F43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309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036-1366-4E3F-A3D7-F9660D81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5190-CCB5-46EC-B9D0-664FFDE3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ACEAFB-9C12-430E-8663-D4C0ADBF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175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306-E44E-4493-94BB-57ED27FA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00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206B-513F-4430-BA2B-36D7ACD5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6A6D-1BDD-414A-9A08-6B60A4CC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DF0F8AB-81D6-4F0F-A388-0CD9DC6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7077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AAD6-8C39-46A8-B47D-265C2C9E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23FC-B21D-4D95-8EB5-72191BEE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44A1-E9DA-42B0-894F-54327ED9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274C3-A14B-4108-A71A-DA09C58F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7C00C-6DE8-4F35-9F98-41A39BAFE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658B4F5-4D4E-4D68-8785-1D952DF1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9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D5D-195D-40AA-811E-8ABF7DC9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FC1F221-5C76-4187-B23F-9FDF6A7A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339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25111C-1DD4-40A6-8708-64BEA24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6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C442-05CB-4982-B6B1-12F82DE9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0A99-1A66-457F-A9AC-42877008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F4EB-E380-47EF-8A4B-C58F1CCE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64EBB94-0763-4DD0-85C2-A9EB1F3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850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064-37FC-41A6-8740-BDB4C0BB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100F-1819-4EC9-8BC7-05E70477E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5EFD3-C5C7-4FAC-A022-C35DECB8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41B67B-3FC3-4B3D-B6A6-CF611BAD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3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4358-2C19-4339-B6FB-4FB69776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019175"/>
            <a:ext cx="11520000" cy="515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D7E895-A571-42D5-B103-C30BD1BD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5EE1CCF-044B-4E1E-B9BC-5D6368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0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03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bastiaanZ/pypethon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svg"/><Relationship Id="rId3" Type="http://schemas.openxmlformats.org/officeDocument/2006/relationships/hyperlink" Target="https://www.linkedin.com/in/sebastiaanzeeff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hyperlink" Target="https://twitter.com/SebastiaanZeeff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discord.com/invite/python" TargetMode="External"/><Relationship Id="rId9" Type="http://schemas.openxmlformats.org/officeDocument/2006/relationships/image" Target="../media/image7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89" y="4177611"/>
            <a:ext cx="2240861" cy="2240861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1523999"/>
            <a:ext cx="11239500" cy="927789"/>
          </a:xfrm>
        </p:spPr>
        <p:txBody>
          <a:bodyPr/>
          <a:lstStyle/>
          <a:p>
            <a:pPr algn="l"/>
            <a:r>
              <a:rPr lang="en-GB" sz="6600" dirty="0"/>
              <a:t>Demystifying Python’s Internals</a:t>
            </a:r>
            <a:endParaRPr lang="en-NL" sz="66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2482294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Diving into </a:t>
            </a:r>
            <a:r>
              <a:rPr lang="en-GB" sz="4000" dirty="0" err="1"/>
              <a:t>CPython</a:t>
            </a:r>
            <a:r>
              <a:rPr lang="en-GB" sz="4000" dirty="0"/>
              <a:t> by implementing a pipe operator</a:t>
            </a:r>
            <a:endParaRPr lang="en-NL" sz="40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4991100"/>
            <a:ext cx="10191750" cy="1290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400" b="1" dirty="0"/>
              <a:t>Sebastiaan Zeeff</a:t>
            </a:r>
          </a:p>
          <a:p>
            <a:pPr algn="l">
              <a:spcBef>
                <a:spcPts val="0"/>
              </a:spcBef>
            </a:pPr>
            <a:r>
              <a:rPr lang="en-GB" sz="3600" dirty="0" err="1"/>
              <a:t>PyCon</a:t>
            </a:r>
            <a:r>
              <a:rPr lang="en-GB" sz="3600" dirty="0"/>
              <a:t> DE &amp; </a:t>
            </a:r>
            <a:r>
              <a:rPr lang="en-GB" sz="3600" dirty="0" err="1"/>
              <a:t>PyData</a:t>
            </a:r>
            <a:r>
              <a:rPr lang="en-GB" sz="3600" dirty="0"/>
              <a:t> Berlin 2022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71996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551826"/>
            <a:ext cx="1151999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I will only consider the new PEG parser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I'm using Python 3.9.9 as the base version</a:t>
            </a:r>
          </a:p>
        </p:txBody>
      </p:sp>
    </p:spTree>
    <p:extLst>
      <p:ext uri="{BB962C8B-B14F-4D97-AF65-F5344CB8AC3E}">
        <p14:creationId xmlns:p14="http://schemas.microsoft.com/office/powerpoint/2010/main" val="329157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8A0B-80F2-4C8F-B5F9-642D64A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I: From Source Code to Abstract Syntax Tree (AST)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D6A3-7575-4349-9D73-6240A5AE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3B3A-784D-4567-8776-90FE26A1F662}"/>
              </a:ext>
            </a:extLst>
          </p:cNvPr>
          <p:cNvSpPr txBox="1"/>
          <p:nvPr/>
        </p:nvSpPr>
        <p:spPr>
          <a:xfrm>
            <a:off x="336000" y="3247646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7F248-EA7C-4A91-9262-E85101429377}"/>
              </a:ext>
            </a:extLst>
          </p:cNvPr>
          <p:cNvCxnSpPr>
            <a:cxnSpLocks/>
          </p:cNvCxnSpPr>
          <p:nvPr/>
        </p:nvCxnSpPr>
        <p:spPr>
          <a:xfrm>
            <a:off x="4097519" y="3662307"/>
            <a:ext cx="1577418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C0739-A1F9-40CA-81BF-ED093844DC59}"/>
              </a:ext>
            </a:extLst>
          </p:cNvPr>
          <p:cNvGrpSpPr/>
          <p:nvPr/>
        </p:nvGrpSpPr>
        <p:grpSpPr>
          <a:xfrm>
            <a:off x="5832048" y="1234907"/>
            <a:ext cx="6010253" cy="4854801"/>
            <a:chOff x="6096000" y="1461155"/>
            <a:chExt cx="6010253" cy="485480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0809033-CAE4-41E1-B870-964ED214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541128"/>
              <a:ext cx="6010253" cy="46948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915F0C-F8E3-4119-B0D0-CB87501BE552}"/>
                </a:ext>
              </a:extLst>
            </p:cNvPr>
            <p:cNvSpPr/>
            <p:nvPr/>
          </p:nvSpPr>
          <p:spPr>
            <a:xfrm>
              <a:off x="6096000" y="1461155"/>
              <a:ext cx="6010253" cy="48548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44748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AA86-7801-4F59-8BBB-60355F54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from raw text to a stream of tokens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9FFBD-029A-44EF-952E-4C1A3706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0085-F792-43E6-A5E3-9CC4D6B919C9}"/>
              </a:ext>
            </a:extLst>
          </p:cNvPr>
          <p:cNvSpPr txBox="1"/>
          <p:nvPr/>
        </p:nvSpPr>
        <p:spPr>
          <a:xfrm>
            <a:off x="1498634" y="2466975"/>
            <a:ext cx="9209971" cy="1904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252000" tIns="144000" rIns="144000" bIns="144000" rtlCol="0" anchor="ctr">
            <a:noAutofit/>
          </a:bodyPr>
          <a:lstStyle/>
          <a:p>
            <a:pPr algn="ctr"/>
            <a:r>
              <a:rPr lang="en-GB" sz="7200" spc="13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7200" spc="13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2B0999-734B-4DBD-9D96-08FBED5E056E}"/>
              </a:ext>
            </a:extLst>
          </p:cNvPr>
          <p:cNvGrpSpPr/>
          <p:nvPr/>
        </p:nvGrpSpPr>
        <p:grpSpPr>
          <a:xfrm>
            <a:off x="1638391" y="2588841"/>
            <a:ext cx="8874034" cy="480868"/>
            <a:chOff x="1638391" y="2474541"/>
            <a:chExt cx="8874034" cy="48086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FB8E4C-0931-49E0-AC46-6BA41CA9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91" y="2548204"/>
              <a:ext cx="8874034" cy="15322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0DE653-1265-42D3-AF29-C422AFDC28B5}"/>
                </a:ext>
              </a:extLst>
            </p:cNvPr>
            <p:cNvGrpSpPr/>
            <p:nvPr/>
          </p:nvGrpSpPr>
          <p:grpSpPr>
            <a:xfrm>
              <a:off x="1714591" y="2474541"/>
              <a:ext cx="8708763" cy="480868"/>
              <a:chOff x="1714591" y="2474541"/>
              <a:chExt cx="8708763" cy="48086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55E06D-27A7-4EEF-A0CA-9CB58551227F}"/>
                  </a:ext>
                </a:extLst>
              </p:cNvPr>
              <p:cNvCxnSpPr/>
              <p:nvPr/>
            </p:nvCxnSpPr>
            <p:spPr>
              <a:xfrm>
                <a:off x="17145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6FC6273-18F9-41D5-9FE5-525A688C8AA5}"/>
                  </a:ext>
                </a:extLst>
              </p:cNvPr>
              <p:cNvCxnSpPr/>
              <p:nvPr/>
            </p:nvCxnSpPr>
            <p:spPr>
              <a:xfrm>
                <a:off x="24403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C9E1BDF-8EFE-461E-8393-1ACEF2E06692}"/>
                  </a:ext>
                </a:extLst>
              </p:cNvPr>
              <p:cNvCxnSpPr/>
              <p:nvPr/>
            </p:nvCxnSpPr>
            <p:spPr>
              <a:xfrm>
                <a:off x="316605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B0FBB0-8EB7-450F-9FD1-CFF79A183E5E}"/>
                  </a:ext>
                </a:extLst>
              </p:cNvPr>
              <p:cNvCxnSpPr/>
              <p:nvPr/>
            </p:nvCxnSpPr>
            <p:spPr>
              <a:xfrm>
                <a:off x="389178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4C8AFC-0500-455D-8F73-BF44A9ADDE8E}"/>
                  </a:ext>
                </a:extLst>
              </p:cNvPr>
              <p:cNvCxnSpPr/>
              <p:nvPr/>
            </p:nvCxnSpPr>
            <p:spPr>
              <a:xfrm>
                <a:off x="461751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128EC99-7CC9-4036-A98F-03BD86637BB4}"/>
                  </a:ext>
                </a:extLst>
              </p:cNvPr>
              <p:cNvCxnSpPr/>
              <p:nvPr/>
            </p:nvCxnSpPr>
            <p:spPr>
              <a:xfrm>
                <a:off x="534324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251206D-25F2-4D3D-85C9-45908B2CA6D1}"/>
                  </a:ext>
                </a:extLst>
              </p:cNvPr>
              <p:cNvCxnSpPr/>
              <p:nvPr/>
            </p:nvCxnSpPr>
            <p:spPr>
              <a:xfrm>
                <a:off x="606897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A7E3AB-C8F0-4C50-A585-9AF7EBEA56BF}"/>
                  </a:ext>
                </a:extLst>
              </p:cNvPr>
              <p:cNvCxnSpPr/>
              <p:nvPr/>
            </p:nvCxnSpPr>
            <p:spPr>
              <a:xfrm>
                <a:off x="679470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9A730B-73A6-4DFD-BE2C-0C28729A9102}"/>
                  </a:ext>
                </a:extLst>
              </p:cNvPr>
              <p:cNvCxnSpPr/>
              <p:nvPr/>
            </p:nvCxnSpPr>
            <p:spPr>
              <a:xfrm>
                <a:off x="752043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512776-4473-4545-B5AC-70826D907A4B}"/>
                  </a:ext>
                </a:extLst>
              </p:cNvPr>
              <p:cNvCxnSpPr/>
              <p:nvPr/>
            </p:nvCxnSpPr>
            <p:spPr>
              <a:xfrm>
                <a:off x="824616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B4A308-6EE1-4B24-A3CC-FBF9768E750B}"/>
                  </a:ext>
                </a:extLst>
              </p:cNvPr>
              <p:cNvCxnSpPr/>
              <p:nvPr/>
            </p:nvCxnSpPr>
            <p:spPr>
              <a:xfrm>
                <a:off x="89718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D57AC9-3ADC-4766-A297-ACBEE2EF3944}"/>
                  </a:ext>
                </a:extLst>
              </p:cNvPr>
              <p:cNvCxnSpPr/>
              <p:nvPr/>
            </p:nvCxnSpPr>
            <p:spPr>
              <a:xfrm>
                <a:off x="96976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067C60-69C8-4C65-AA9C-585E8E435030}"/>
                  </a:ext>
                </a:extLst>
              </p:cNvPr>
              <p:cNvCxnSpPr/>
              <p:nvPr/>
            </p:nvCxnSpPr>
            <p:spPr>
              <a:xfrm>
                <a:off x="10423354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BF9072-6A2D-439D-A64E-84296576AA69}"/>
              </a:ext>
            </a:extLst>
          </p:cNvPr>
          <p:cNvGrpSpPr/>
          <p:nvPr/>
        </p:nvGrpSpPr>
        <p:grpSpPr>
          <a:xfrm>
            <a:off x="1638391" y="3737224"/>
            <a:ext cx="1611803" cy="480868"/>
            <a:chOff x="1638391" y="3651499"/>
            <a:chExt cx="1611803" cy="48086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579784-243D-41A9-9BA1-8EB43706A34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4044264"/>
              <a:ext cx="1611803" cy="0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3D2D31-80FD-4705-933B-4FBAAA039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9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DB128-13EB-4757-90D3-9D4C804AC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05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B17066-8F9C-424F-92CA-741C1A9E90EE}"/>
              </a:ext>
            </a:extLst>
          </p:cNvPr>
          <p:cNvGrpSpPr/>
          <p:nvPr/>
        </p:nvGrpSpPr>
        <p:grpSpPr>
          <a:xfrm>
            <a:off x="3802084" y="3737224"/>
            <a:ext cx="1627166" cy="480868"/>
            <a:chOff x="3802084" y="3651499"/>
            <a:chExt cx="1627166" cy="48086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063AA9-6AA4-4DFE-B352-0825941BF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78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9BAA34-4688-4500-B483-65CD4D6ED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24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1725F7-72BF-4E10-AAAC-C424480D356B}"/>
                </a:ext>
              </a:extLst>
            </p:cNvPr>
            <p:cNvCxnSpPr>
              <a:cxnSpLocks/>
            </p:cNvCxnSpPr>
            <p:nvPr/>
          </p:nvCxnSpPr>
          <p:spPr>
            <a:xfrm>
              <a:off x="3802084" y="4041882"/>
              <a:ext cx="1627166" cy="3862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5322ED-41F4-4AB6-8C45-5B618B375259}"/>
              </a:ext>
            </a:extLst>
          </p:cNvPr>
          <p:cNvGrpSpPr/>
          <p:nvPr/>
        </p:nvGrpSpPr>
        <p:grpSpPr>
          <a:xfrm>
            <a:off x="5981140" y="3737224"/>
            <a:ext cx="4531285" cy="480868"/>
            <a:chOff x="5981140" y="3651499"/>
            <a:chExt cx="4531285" cy="4808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0552B5-1541-43CA-951A-C0A37799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71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794B3B-B5BD-4EF8-8291-D15E51775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3354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558BC5-5512-40A9-833A-8785C4391635}"/>
                </a:ext>
              </a:extLst>
            </p:cNvPr>
            <p:cNvCxnSpPr>
              <a:cxnSpLocks/>
            </p:cNvCxnSpPr>
            <p:nvPr/>
          </p:nvCxnSpPr>
          <p:spPr>
            <a:xfrm>
              <a:off x="5981140" y="4044264"/>
              <a:ext cx="4531285" cy="0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500DA2-D7A2-4E73-BD03-604FEA80520D}"/>
              </a:ext>
            </a:extLst>
          </p:cNvPr>
          <p:cNvGrpSpPr/>
          <p:nvPr/>
        </p:nvGrpSpPr>
        <p:grpSpPr>
          <a:xfrm>
            <a:off x="1149111" y="4279948"/>
            <a:ext cx="1744388" cy="2085103"/>
            <a:chOff x="1149111" y="4279948"/>
            <a:chExt cx="1744388" cy="2085103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0C98212-26E1-4EC4-886A-605C388BD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305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54C744-AFC8-475A-8516-686A228DB0A7}"/>
                </a:ext>
              </a:extLst>
            </p:cNvPr>
            <p:cNvSpPr txBox="1"/>
            <p:nvPr/>
          </p:nvSpPr>
          <p:spPr>
            <a:xfrm>
              <a:off x="1149111" y="5287833"/>
              <a:ext cx="174438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NUMBER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DD5BE2-7AB5-4B24-8E21-A311A587BBFE}"/>
              </a:ext>
            </a:extLst>
          </p:cNvPr>
          <p:cNvGrpSpPr/>
          <p:nvPr/>
        </p:nvGrpSpPr>
        <p:grpSpPr>
          <a:xfrm>
            <a:off x="8314941" y="4279948"/>
            <a:ext cx="1263487" cy="2085103"/>
            <a:chOff x="7857740" y="4279948"/>
            <a:chExt cx="1263487" cy="2085103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3BC98D9-4736-4C70-BE4D-E44BCADC2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9718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06BA4A-5263-4D76-A74A-946023E8D5EF}"/>
                </a:ext>
              </a:extLst>
            </p:cNvPr>
            <p:cNvSpPr txBox="1"/>
            <p:nvPr/>
          </p:nvSpPr>
          <p:spPr>
            <a:xfrm>
              <a:off x="7857740" y="5287833"/>
              <a:ext cx="12634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NAME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B3AC4C-6500-4FF5-AD32-03322B318DF6}"/>
              </a:ext>
            </a:extLst>
          </p:cNvPr>
          <p:cNvGrpSpPr/>
          <p:nvPr/>
        </p:nvGrpSpPr>
        <p:grpSpPr>
          <a:xfrm>
            <a:off x="4539520" y="4279948"/>
            <a:ext cx="1156856" cy="2085103"/>
            <a:chOff x="4539520" y="4279948"/>
            <a:chExt cx="1156856" cy="208510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DD2A3E6-F8B9-43E2-AA08-DD93C38DD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1932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3CE97D-6A1F-49F5-8C60-7822E6295296}"/>
                </a:ext>
              </a:extLst>
            </p:cNvPr>
            <p:cNvSpPr txBox="1"/>
            <p:nvPr/>
          </p:nvSpPr>
          <p:spPr>
            <a:xfrm>
              <a:off x="4539520" y="5287833"/>
              <a:ext cx="11568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???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5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648461"/>
            <a:ext cx="11520000" cy="28759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  <a:p>
            <a:r>
              <a:rPr lang="nl-NL" sz="2400" dirty="0"/>
              <a:t>ATEQUAL                 '@='</a:t>
            </a:r>
          </a:p>
          <a:p>
            <a:r>
              <a:rPr lang="nl-NL" sz="2400" dirty="0"/>
              <a:t>RARROW                  '-&gt;'</a:t>
            </a:r>
          </a:p>
          <a:p>
            <a:r>
              <a:rPr lang="nl-NL" sz="2400" dirty="0"/>
              <a:t>ELLIPSIS                '...'</a:t>
            </a:r>
          </a:p>
          <a:p>
            <a:r>
              <a:rPr lang="nl-NL" sz="2400" dirty="0"/>
              <a:t>COLONEQUAL              ':='</a:t>
            </a:r>
          </a:p>
          <a:p>
            <a:r>
              <a:rPr lang="nl-NL" sz="2400" dirty="0"/>
              <a:t>VBARGREATER             '|&gt;'</a:t>
            </a:r>
            <a:endParaRPr lang="en-NL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Grammar/Tokens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Add a token for the operator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718687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regen-token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740715C-7529-4BBA-BB40-A624B532DE08}"/>
              </a:ext>
            </a:extLst>
          </p:cNvPr>
          <p:cNvSpPr txBox="1">
            <a:spLocks/>
          </p:cNvSpPr>
          <p:nvPr/>
        </p:nvSpPr>
        <p:spPr>
          <a:xfrm>
            <a:off x="429170" y="3936369"/>
            <a:ext cx="9798599" cy="5035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501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Progress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7965" y="750229"/>
            <a:ext cx="9156072" cy="3644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4EE2-2F8C-41DE-ACBE-FA3311EA30AB}"/>
              </a:ext>
            </a:extLst>
          </p:cNvPr>
          <p:cNvSpPr txBox="1"/>
          <p:nvPr/>
        </p:nvSpPr>
        <p:spPr>
          <a:xfrm>
            <a:off x="2109457" y="4452240"/>
            <a:ext cx="797308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To do in part 1: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for the operator in the grammar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 for the operator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in the AST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544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NUMBER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4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4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12EB8-B269-4856-B94C-B67981FD336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4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ED502-2736-47C6-9E77-EDB0E405D2E7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7B9C9-A727-413F-A52D-7CDA2836B1CD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2C478-218D-4AD7-9B08-24E23BC2F06E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92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62EAFBA-CD86-4464-9F5B-3130F76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222014" y="4243393"/>
            <a:ext cx="1454150" cy="145415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2DC8D0F-B844-4D4F-845A-116409725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02" y="4209033"/>
            <a:ext cx="4716648" cy="1584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EA4D8-A4EC-4A80-89FF-8B6766C1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6"/>
            <a:ext cx="10515600" cy="577850"/>
          </a:xfrm>
        </p:spPr>
        <p:txBody>
          <a:bodyPr/>
          <a:lstStyle/>
          <a:p>
            <a:pPr algn="ctr"/>
            <a:r>
              <a:rPr lang="en-GB" sz="4400" dirty="0"/>
              <a:t>Sebastiaan Zeeff</a:t>
            </a:r>
            <a:endParaRPr lang="en-NL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2EB0-7237-42CF-8AFC-EBC7642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54029C-0B14-4D23-B87C-D8A77254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76" y="2202256"/>
            <a:ext cx="4546416" cy="14138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7E95E8-91ED-42F2-80F4-E766DDED6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6" y="4331785"/>
            <a:ext cx="4691421" cy="12773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BB5927-12EB-42DE-96A6-87B815361C71}"/>
              </a:ext>
            </a:extLst>
          </p:cNvPr>
          <p:cNvGrpSpPr/>
          <p:nvPr/>
        </p:nvGrpSpPr>
        <p:grpSpPr>
          <a:xfrm>
            <a:off x="6351402" y="2123086"/>
            <a:ext cx="4716648" cy="1572216"/>
            <a:chOff x="6275202" y="1994137"/>
            <a:chExt cx="4716648" cy="1572216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A14B7793-A422-468C-B828-5DFB271E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02" y="1994137"/>
              <a:ext cx="4716648" cy="157221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3F815E7-A2F6-40AC-986F-A108CCC9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77" y="2293584"/>
              <a:ext cx="973323" cy="97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8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4.375E-6 1.48148E-6 L 0.10442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10442 0.00324 L -4.79167E-6 7.40741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94B6D-763B-42A0-89FD-E40E1FB6AF26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0387C-F929-49DF-82F6-90E59158581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7DB1E-07AE-4B21-852E-35FF0451A5EB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56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888AE-E53B-4DB2-A9AF-A209A8BF6D18}"/>
              </a:ext>
            </a:extLst>
          </p:cNvPr>
          <p:cNvSpPr/>
          <p:nvPr/>
        </p:nvSpPr>
        <p:spPr>
          <a:xfrm>
            <a:off x="6057902" y="2676525"/>
            <a:ext cx="3609972" cy="11430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AC769-2E2E-45CA-BC5D-2E08868F9A03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343AF-D1E9-4F1C-9F3A-0A5205F94F88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A6F5E-A922-4C5E-BB55-AECF5D43B010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02091-87AF-4ADD-82C3-5E6B523545B2}"/>
              </a:ext>
            </a:extLst>
          </p:cNvPr>
          <p:cNvSpPr/>
          <p:nvPr/>
        </p:nvSpPr>
        <p:spPr>
          <a:xfrm>
            <a:off x="9039225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9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2899411"/>
            <a:ext cx="1152000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GB" sz="4000" spc="-400" dirty="0">
                <a:solidFill>
                  <a:schemeClr val="bg1">
                    <a:lumMod val="95000"/>
                  </a:schemeClr>
                </a:solidFill>
              </a:rPr>
              <a:t>10 |&gt; double |&gt; triple |&gt; double |&gt; print</a:t>
            </a:r>
            <a:endParaRPr lang="en-NL" sz="4000" spc="-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5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  <a:p>
            <a:endParaRPr lang="nl-NL" sz="2200" dirty="0"/>
          </a:p>
          <a:p>
            <a:r>
              <a:rPr lang="nl-NL" sz="22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762668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3112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9975-B7D6-492F-8D5F-A75DE7DE15EB}"/>
              </a:ext>
            </a:extLst>
          </p:cNvPr>
          <p:cNvSpPr/>
          <p:nvPr/>
        </p:nvSpPr>
        <p:spPr>
          <a:xfrm>
            <a:off x="990600" y="3746550"/>
            <a:ext cx="2838450" cy="40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88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endParaRPr lang="nl-NL" sz="2200" dirty="0">
              <a:solidFill>
                <a:srgbClr val="00B0F0"/>
              </a:solidFill>
            </a:endParaRPr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36302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>
                <a:solidFill>
                  <a:srgbClr val="FFFF00"/>
                </a:solidFill>
              </a:rPr>
              <a:t>pipe</a:t>
            </a:r>
          </a:p>
          <a:p>
            <a:endParaRPr lang="nl-NL" sz="2200" dirty="0"/>
          </a:p>
          <a:p>
            <a:r>
              <a:rPr lang="nl-NL" sz="2200" dirty="0">
                <a:solidFill>
                  <a:srgbClr val="FFFF00"/>
                </a:solidFill>
              </a:rPr>
              <a:t>pipe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79374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2D181-635F-4A24-8D4D-C720D3F92FD5}"/>
              </a:ext>
            </a:extLst>
          </p:cNvPr>
          <p:cNvSpPr txBox="1"/>
          <p:nvPr/>
        </p:nvSpPr>
        <p:spPr>
          <a:xfrm rot="19031891">
            <a:off x="520889" y="1907186"/>
            <a:ext cx="2914151" cy="1015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</a:rPr>
              <a:t>PARSED!</a:t>
            </a:r>
            <a:endParaRPr lang="en-NL" sz="6000" b="1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60FA91-2ECF-43FF-BC26-F3AD5419C3C8}"/>
              </a:ext>
            </a:extLst>
          </p:cNvPr>
          <p:cNvGrpSpPr/>
          <p:nvPr/>
        </p:nvGrpSpPr>
        <p:grpSpPr>
          <a:xfrm>
            <a:off x="2717132" y="2719574"/>
            <a:ext cx="1680240" cy="3123221"/>
            <a:chOff x="2717132" y="3117927"/>
            <a:chExt cx="1680240" cy="312322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B12852-7E3E-4753-B138-511C9BA7C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668" y="3117927"/>
              <a:ext cx="599704" cy="1770054"/>
            </a:xfrm>
            <a:prstGeom prst="straightConnector1">
              <a:avLst/>
            </a:prstGeom>
            <a:ln w="203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C767F40A-8C6C-4A85-AE37-50F877D3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99560">
              <a:off x="2717132" y="4782803"/>
              <a:ext cx="1458345" cy="1458345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78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9163-EE6F-400F-879B-7181B98B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2892"/>
            <a:ext cx="11520000" cy="577850"/>
          </a:xfrm>
        </p:spPr>
        <p:txBody>
          <a:bodyPr/>
          <a:lstStyle/>
          <a:p>
            <a:r>
              <a:rPr lang="en-GB" dirty="0"/>
              <a:t>Talk Outline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B631-B777-43D1-AB39-987461B4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3042"/>
            <a:ext cx="11520000" cy="5593758"/>
          </a:xfrm>
        </p:spPr>
        <p:txBody>
          <a:bodyPr>
            <a:normAutofit/>
          </a:bodyPr>
          <a:lstStyle/>
          <a:p>
            <a:r>
              <a:rPr lang="en-GB" dirty="0"/>
              <a:t>We're going to dive into </a:t>
            </a:r>
            <a:r>
              <a:rPr lang="en-GB" b="1" dirty="0" err="1"/>
              <a:t>CPython's</a:t>
            </a:r>
            <a:r>
              <a:rPr lang="en-GB" b="1" dirty="0"/>
              <a:t> Internals</a:t>
            </a:r>
            <a:r>
              <a:rPr lang="en-GB" dirty="0"/>
              <a:t>, including:</a:t>
            </a:r>
          </a:p>
          <a:p>
            <a:pPr lvl="1"/>
            <a:r>
              <a:rPr lang="en-GB" sz="2600" dirty="0"/>
              <a:t>Tokens, Grammar, &amp; the PEG parser</a:t>
            </a:r>
          </a:p>
          <a:p>
            <a:pPr lvl="1"/>
            <a:r>
              <a:rPr lang="en-GB" sz="2600" dirty="0"/>
              <a:t>Abstract Syntax Tree (AST)</a:t>
            </a:r>
          </a:p>
          <a:p>
            <a:pPr lvl="1"/>
            <a:r>
              <a:rPr lang="en-GB" sz="2600" dirty="0"/>
              <a:t>The compiler, bytecode, and "opcodes" (instructions)</a:t>
            </a:r>
          </a:p>
          <a:p>
            <a:pPr lvl="1"/>
            <a:r>
              <a:rPr lang="en-GB" sz="2600" dirty="0"/>
              <a:t>The Evaluation Loop</a:t>
            </a:r>
          </a:p>
          <a:p>
            <a:pPr>
              <a:spcBef>
                <a:spcPts val="2400"/>
              </a:spcBef>
            </a:pPr>
            <a:r>
              <a:rPr lang="en-GB" dirty="0"/>
              <a:t>We'll do by going through the implementing a </a:t>
            </a:r>
            <a:r>
              <a:rPr lang="en-GB" b="1" dirty="0"/>
              <a:t>pipe operator</a:t>
            </a:r>
          </a:p>
          <a:p>
            <a:pPr>
              <a:spcBef>
                <a:spcPts val="2400"/>
              </a:spcBef>
            </a:pPr>
            <a:r>
              <a:rPr lang="en-GB" dirty="0"/>
              <a:t>Due to </a:t>
            </a:r>
            <a:r>
              <a:rPr lang="en-GB" b="1" dirty="0"/>
              <a:t>time constraints, </a:t>
            </a:r>
            <a:r>
              <a:rPr lang="en-GB" dirty="0"/>
              <a:t>this talk will feature</a:t>
            </a:r>
            <a:r>
              <a:rPr lang="en-GB" b="1" dirty="0"/>
              <a:t>:</a:t>
            </a:r>
          </a:p>
          <a:p>
            <a:pPr lvl="1"/>
            <a:r>
              <a:rPr lang="en-GB" sz="2600" b="1" dirty="0"/>
              <a:t>Blatant omissions</a:t>
            </a:r>
          </a:p>
          <a:p>
            <a:pPr lvl="1"/>
            <a:r>
              <a:rPr lang="en-GB" sz="2600" b="1" dirty="0"/>
              <a:t>Gross oversimplifications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B52B-0114-465E-87D7-63F31308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228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853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=pipe '|&gt;'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2862516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0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a=pipe '|&gt;' b=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rgbClr val="FA5252"/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318313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637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rgbClr val="FFFF00"/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754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393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546674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ast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9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Regenerate the parser based on the new grammar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1396068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pegen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A1BFF3C-4866-43CC-8C49-30D9546A1F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282660"/>
            <a:ext cx="11520000" cy="348644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Python 3.9.9 (tags/v3.9.9-dirty:ccb0e6a345, Apr 10 2022, 13:28:32)</a:t>
            </a: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[GCC 9.4.0] on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linux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import ast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tree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ast.parse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("10 |&gt; double")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BinOp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0x7f26f872beb0&gt;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value.op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CallPipe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0x7f26f86542d0&gt;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Done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140593"/>
            <a:ext cx="11499250" cy="4576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51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99" y="989816"/>
            <a:ext cx="12191998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895858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>
                <a:solidFill>
                  <a:srgbClr val="002060"/>
                </a:solidFill>
              </a:rPr>
              <a:t>Now it's time for Part 2, which is where the magic happens.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6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244DF9-0EB2-4C62-A20F-F0345398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9" y="844550"/>
            <a:ext cx="5225242" cy="3788071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1A77762-F641-4732-9149-D7964388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3" y="844550"/>
            <a:ext cx="2383934" cy="378807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1C58B0-9A1F-49B3-8286-94095A46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356350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2E2DA-D407-45F5-BB50-133F53B05554}"/>
              </a:ext>
            </a:extLst>
          </p:cNvPr>
          <p:cNvSpPr txBox="1"/>
          <p:nvPr/>
        </p:nvSpPr>
        <p:spPr>
          <a:xfrm>
            <a:off x="62310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</a:rPr>
              <a:t>Python Developer’s Guide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https://devguide.python.org</a:t>
            </a:r>
            <a:endParaRPr lang="en-NL" sz="3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CF0F-D4E9-488E-81B9-BD64F0E0F4BE}"/>
              </a:ext>
            </a:extLst>
          </p:cNvPr>
          <p:cNvSpPr txBox="1"/>
          <p:nvPr/>
        </p:nvSpPr>
        <p:spPr>
          <a:xfrm>
            <a:off x="634364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2060"/>
                </a:solidFill>
              </a:rPr>
              <a:t>CPython</a:t>
            </a:r>
            <a:r>
              <a:rPr lang="en-GB" sz="3200" b="1" dirty="0">
                <a:solidFill>
                  <a:srgbClr val="002060"/>
                </a:solidFill>
              </a:rPr>
              <a:t> Internals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Anthony Shaw &amp; Real Python</a:t>
            </a:r>
            <a:endParaRPr lang="en-N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17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From Abstract Syntax Tree to Magic (Execution)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045917"/>
            <a:ext cx="11499250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08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4260-2394-457C-9B7E-85F6BA70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E0F4-CB86-4F66-B57D-4CCCF94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02437"/>
            <a:ext cx="11520000" cy="4383551"/>
          </a:xfrm>
        </p:spPr>
        <p:txBody>
          <a:bodyPr/>
          <a:lstStyle/>
          <a:p>
            <a:pPr>
              <a:spcBef>
                <a:spcPts val="4800"/>
              </a:spcBef>
            </a:pPr>
            <a:r>
              <a:rPr lang="en-GB" dirty="0"/>
              <a:t>The compiler takes the AST and turns it into bytecode</a:t>
            </a:r>
          </a:p>
          <a:p>
            <a:pPr>
              <a:spcBef>
                <a:spcPts val="4800"/>
              </a:spcBef>
            </a:pPr>
            <a:r>
              <a:rPr lang="en-GB" dirty="0"/>
              <a:t>Bytecode consists of a list of </a:t>
            </a:r>
            <a:r>
              <a:rPr lang="en-GB" b="1" dirty="0"/>
              <a:t>instructions</a:t>
            </a:r>
            <a:r>
              <a:rPr lang="en-GB" dirty="0"/>
              <a:t> for the </a:t>
            </a:r>
            <a:r>
              <a:rPr lang="en-GB" b="1" dirty="0"/>
              <a:t>evaluation loop</a:t>
            </a:r>
          </a:p>
          <a:p>
            <a:pPr>
              <a:spcBef>
                <a:spcPts val="4800"/>
              </a:spcBef>
            </a:pPr>
            <a:r>
              <a:rPr lang="en-GB" dirty="0"/>
              <a:t>Each unique instruction has its own "opcode" (operation code)</a:t>
            </a:r>
          </a:p>
          <a:p>
            <a:pPr>
              <a:spcBef>
                <a:spcPts val="4800"/>
              </a:spcBef>
            </a:pPr>
            <a:r>
              <a:rPr lang="en-GB" dirty="0"/>
              <a:t>Our new operator needs an "opcode" of its own!</a:t>
            </a: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7A2DB-4613-4057-8CA6-7107630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Compiling the AST into Bytecode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438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90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90)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91)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A4A61C68-69BB-4AA2-852E-7764E571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2381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r>
              <a:rPr lang="nl-NL" sz="2800" dirty="0" err="1">
                <a:solidFill>
                  <a:srgbClr val="00B0F0"/>
                </a:solidFill>
              </a:rPr>
              <a:t>def_op</a:t>
            </a:r>
            <a:r>
              <a:rPr lang="nl-NL" sz="2800" dirty="0">
                <a:solidFill>
                  <a:srgbClr val="00B0F0"/>
                </a:solidFill>
              </a:rPr>
              <a:t>('BINARY_PIPE_CALL', 90)</a:t>
            </a:r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  <a:r>
              <a:rPr lang="nl-NL" sz="2800" dirty="0"/>
              <a:t>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</a:t>
            </a:r>
            <a:r>
              <a:rPr lang="nl-NL" sz="2800" dirty="0">
                <a:solidFill>
                  <a:srgbClr val="FFFF00"/>
                </a:solidFill>
              </a:rPr>
              <a:t>92</a:t>
            </a:r>
            <a:r>
              <a:rPr lang="nl-NL" sz="2800" dirty="0"/>
              <a:t>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3D36B-CCF6-4516-BADD-87196C8371A6}"/>
              </a:ext>
            </a:extLst>
          </p:cNvPr>
          <p:cNvGrpSpPr/>
          <p:nvPr/>
        </p:nvGrpSpPr>
        <p:grpSpPr>
          <a:xfrm>
            <a:off x="259799" y="5026508"/>
            <a:ext cx="11596200" cy="1569716"/>
            <a:chOff x="259799" y="4804412"/>
            <a:chExt cx="11596200" cy="1569716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5A77E8BE-7A3A-4C9C-BE31-622C3C571DAC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regen-opcode</a:t>
              </a:r>
              <a:endParaRPr lang="en-NL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022D-7415-4FCF-8A77-422767EE478C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2E478337-1FE2-4B41-B841-081975ABBCD5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5EE3C-E349-41D1-A395-F32BF2A2358E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00B0F0"/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92D050"/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/>
              <a:t>binop</a:t>
            </a:r>
            <a:r>
              <a:rPr lang="nl-NL" sz="2400" dirty="0"/>
              <a:t>(e-&gt;</a:t>
            </a:r>
            <a:r>
              <a:rPr lang="nl-NL" sz="2400" dirty="0" err="1"/>
              <a:t>v.BinOp.op</a:t>
            </a:r>
            <a:r>
              <a:rPr lang="nl-NL" sz="2400" dirty="0"/>
              <a:t>));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1255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>
                <a:solidFill>
                  <a:srgbClr val="FFFF00"/>
                </a:solidFill>
              </a:rPr>
              <a:t>binop</a:t>
            </a:r>
            <a:r>
              <a:rPr lang="nl-NL" sz="2400" dirty="0">
                <a:solidFill>
                  <a:srgbClr val="FFFF00"/>
                </a:solidFill>
              </a:rPr>
              <a:t>(e-&gt;</a:t>
            </a:r>
            <a:r>
              <a:rPr lang="nl-NL" sz="2400" dirty="0" err="1">
                <a:solidFill>
                  <a:srgbClr val="FFFF00"/>
                </a:solidFill>
              </a:rPr>
              <a:t>v.BinOp.op</a:t>
            </a:r>
            <a:r>
              <a:rPr lang="nl-NL" sz="2400" dirty="0">
                <a:solidFill>
                  <a:srgbClr val="FFFF00"/>
                </a:solidFill>
              </a:rPr>
              <a:t>)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6862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176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844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3311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CallPipe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/* And so on */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34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229054" y="4548902"/>
            <a:ext cx="11733291" cy="140038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Source code</a:t>
            </a:r>
            <a:r>
              <a:rPr kumimoji="0" lang="en-GB" sz="36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&amp; slides are available on GitHub:</a:t>
            </a:r>
          </a:p>
          <a:p>
            <a:pPr lvl="0" algn="ctr">
              <a:spcBef>
                <a:spcPts val="600"/>
              </a:spcBef>
              <a:defRPr/>
            </a:pPr>
            <a:r>
              <a:rPr lang="fr-FR" sz="4400" b="1" dirty="0">
                <a:solidFill>
                  <a:srgbClr val="002060"/>
                </a:solidFill>
              </a:rPr>
              <a:t>https://github.com/SebastiaanZ/pypethon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799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48011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stack_effect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opcode,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oparg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jump)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(opcode) {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/* Binary operators (most removed) */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BINARY_ADD: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BINARY_SUBTRACT: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BINARY_TRUE_DIVIDE: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-1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3481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We've got Bytecode!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6" y="1045917"/>
            <a:ext cx="11499247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1067-4CD5-4DD6-840F-556CD8256596}"/>
              </a:ext>
            </a:extLst>
          </p:cNvPr>
          <p:cNvSpPr txBox="1"/>
          <p:nvPr/>
        </p:nvSpPr>
        <p:spPr>
          <a:xfrm>
            <a:off x="336001" y="5258000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Now</a:t>
            </a:r>
            <a:r>
              <a:rPr lang="en-GB" sz="3200" dirty="0">
                <a:solidFill>
                  <a:srgbClr val="002060"/>
                </a:solidFill>
              </a:rPr>
              <a:t>, we get to where the magic happens: the </a:t>
            </a:r>
            <a:r>
              <a:rPr lang="en-GB" sz="3200" b="1" dirty="0">
                <a:solidFill>
                  <a:srgbClr val="002060"/>
                </a:solidFill>
              </a:rPr>
              <a:t>Evaluation Loop</a:t>
            </a:r>
            <a:r>
              <a:rPr lang="en-GB" sz="3200" dirty="0">
                <a:solidFill>
                  <a:srgbClr val="002060"/>
                </a:solidFill>
              </a:rPr>
              <a:t>.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8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DBF3E-CC5E-4C2F-BE29-3F3C4BAD21E3}"/>
              </a:ext>
            </a:extLst>
          </p:cNvPr>
          <p:cNvSpPr/>
          <p:nvPr/>
        </p:nvSpPr>
        <p:spPr>
          <a:xfrm>
            <a:off x="1241659" y="1405289"/>
            <a:ext cx="5438274" cy="1001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7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7526 0.0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10196 -0.0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685175" y="3286407"/>
            <a:ext cx="2004511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CBD39-B178-4AC9-A8FE-86C341ABDE49}"/>
              </a:ext>
            </a:extLst>
          </p:cNvPr>
          <p:cNvCxnSpPr>
            <a:cxnSpLocks/>
          </p:cNvCxnSpPr>
          <p:nvPr/>
        </p:nvCxnSpPr>
        <p:spPr>
          <a:xfrm flipH="1" flipV="1">
            <a:off x="5875699" y="2399168"/>
            <a:ext cx="4438685" cy="250781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65B24-6787-4F01-B683-DF25214ECB52}"/>
              </a:ext>
            </a:extLst>
          </p:cNvPr>
          <p:cNvSpPr txBox="1"/>
          <p:nvPr/>
        </p:nvSpPr>
        <p:spPr>
          <a:xfrm>
            <a:off x="2993911" y="3639163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E1763-96CC-4292-BDCD-BB68C62F7FA4}"/>
              </a:ext>
            </a:extLst>
          </p:cNvPr>
          <p:cNvSpPr txBox="1"/>
          <p:nvPr/>
        </p:nvSpPr>
        <p:spPr>
          <a:xfrm>
            <a:off x="8770021" y="2217770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05401-42E1-41C0-ADC1-9E6B7F28F60E}"/>
              </a:ext>
            </a:extLst>
          </p:cNvPr>
          <p:cNvSpPr txBox="1"/>
          <p:nvPr/>
        </p:nvSpPr>
        <p:spPr>
          <a:xfrm>
            <a:off x="10210035" y="2224992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EE51-8BA6-4D76-B08B-6381DA253419}"/>
              </a:ext>
            </a:extLst>
          </p:cNvPr>
          <p:cNvSpPr txBox="1"/>
          <p:nvPr/>
        </p:nvSpPr>
        <p:spPr>
          <a:xfrm>
            <a:off x="3415636" y="2229518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41003 -0.3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60196 0.1590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56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1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04407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8AA3F-E85D-4D3F-86EE-CA6F2B05A177}"/>
              </a:ext>
            </a:extLst>
          </p:cNvPr>
          <p:cNvSpPr/>
          <p:nvPr/>
        </p:nvSpPr>
        <p:spPr>
          <a:xfrm>
            <a:off x="6581488" y="4753069"/>
            <a:ext cx="4990504" cy="13218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rgbClr val="002060"/>
                </a:solidFill>
              </a:rPr>
              <a:t>10 |&gt; double</a:t>
            </a:r>
            <a:endParaRPr lang="en-NL" sz="5400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06796-E82B-43CA-9357-9764391968A8}"/>
              </a:ext>
            </a:extLst>
          </p:cNvPr>
          <p:cNvCxnSpPr>
            <a:cxnSpLocks/>
          </p:cNvCxnSpPr>
          <p:nvPr/>
        </p:nvCxnSpPr>
        <p:spPr>
          <a:xfrm flipV="1">
            <a:off x="7849354" y="2933323"/>
            <a:ext cx="2634559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195EB-6EA9-4624-ADDB-C962AB9FABFB}"/>
              </a:ext>
            </a:extLst>
          </p:cNvPr>
          <p:cNvCxnSpPr/>
          <p:nvPr/>
        </p:nvCxnSpPr>
        <p:spPr>
          <a:xfrm flipH="1" flipV="1">
            <a:off x="9230627" y="2933323"/>
            <a:ext cx="702645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24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7D260-EE42-45E3-BC62-BA5625A0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1B188E-ABAA-41CE-8492-5CA9A69E3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88" y="1643918"/>
            <a:ext cx="10769599" cy="34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6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3F2C7-CD21-416D-842A-A9B9C7B4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E64B3F-5988-43DF-A631-20E70825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804628"/>
            <a:ext cx="12192000" cy="32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6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C96B7-7BE9-4201-98DC-0BE722EC24E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575289"/>
            <a:ext cx="11520000" cy="3108961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Pypethon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3.9.9 </a:t>
            </a:r>
          </a:p>
          <a:p>
            <a:pPr>
              <a:spcBef>
                <a:spcPts val="6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accent2"/>
                </a:solidFill>
              </a:rPr>
              <a:t>def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double(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): </a:t>
            </a:r>
          </a:p>
          <a:p>
            <a:r>
              <a:rPr lang="nl-NL" sz="2800" dirty="0">
                <a:solidFill>
                  <a:schemeClr val="accent6"/>
                </a:solidFill>
              </a:rPr>
              <a:t>...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nl-NL" sz="2800" dirty="0">
                <a:solidFill>
                  <a:schemeClr val="accent2"/>
                </a:solidFill>
              </a:rPr>
              <a:t>return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* 2</a:t>
            </a:r>
          </a:p>
          <a:p>
            <a:pPr>
              <a:spcBef>
                <a:spcPts val="12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1 |&gt; double |&gt; double |&gt; double |&gt; double</a:t>
            </a:r>
          </a:p>
          <a:p>
            <a:r>
              <a:rPr lang="en-GB" sz="2800" dirty="0"/>
              <a:t>8</a:t>
            </a:r>
            <a:endParaRPr lang="en-N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396F0-81E8-47BD-B1C2-A48668BB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compile and run it!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C46326-F0FE-49B6-8989-6084F65C66AA}"/>
              </a:ext>
            </a:extLst>
          </p:cNvPr>
          <p:cNvGrpSpPr/>
          <p:nvPr/>
        </p:nvGrpSpPr>
        <p:grpSpPr>
          <a:xfrm>
            <a:off x="191433" y="1256938"/>
            <a:ext cx="8431274" cy="1569716"/>
            <a:chOff x="259799" y="4804412"/>
            <a:chExt cx="8431274" cy="1569716"/>
          </a:xfrm>
        </p:grpSpPr>
        <p:sp>
          <p:nvSpPr>
            <p:cNvPr id="6" name="Content Placeholder 5">
              <a:extLst>
                <a:ext uri="{FF2B5EF4-FFF2-40B4-BE49-F238E27FC236}">
                  <a16:creationId xmlns:a16="http://schemas.microsoft.com/office/drawing/2014/main" id="{FB250080-7D86-4DAE-85EB-B8F3E227957F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-j2</a:t>
              </a:r>
              <a:endParaRPr lang="en-NL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D643D8-F211-43A8-99B6-EBBE9BA9A3CD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Content Placeholder 5">
              <a:extLst>
                <a:ext uri="{FF2B5EF4-FFF2-40B4-BE49-F238E27FC236}">
                  <a16:creationId xmlns:a16="http://schemas.microsoft.com/office/drawing/2014/main" id="{296EDFBC-1CCA-45B9-A229-408B87ADBBF1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-d -p x64</a:t>
              </a:r>
              <a:endParaRPr lang="en-NL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9F442-2DAA-4E9E-B3A7-2B9EED530E63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3" name="Picture 12" descr="Diagram, text&#10;&#10;Description automatically generated">
            <a:extLst>
              <a:ext uri="{FF2B5EF4-FFF2-40B4-BE49-F238E27FC236}">
                <a16:creationId xmlns:a16="http://schemas.microsoft.com/office/drawing/2014/main" id="{AFF5ACE0-7BC7-4B14-A6BD-EF274DA9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85" y="452836"/>
            <a:ext cx="2640060" cy="2301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1E11DD-EB49-4E1C-B75A-27880C32403D}"/>
              </a:ext>
            </a:extLst>
          </p:cNvPr>
          <p:cNvSpPr txBox="1"/>
          <p:nvPr/>
        </p:nvSpPr>
        <p:spPr>
          <a:xfrm>
            <a:off x="9217800" y="2787296"/>
            <a:ext cx="2352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>
                <a:hlinkClick r:id="rId3"/>
              </a:rPr>
              <a:t>https://xkcd.com/303/</a:t>
            </a:r>
            <a:endParaRPr lang="en-GB" dirty="0"/>
          </a:p>
          <a:p>
            <a:pPr algn="ctr"/>
            <a:r>
              <a:rPr lang="nl-NL" dirty="0"/>
              <a:t>CC BY-NC 2.5</a:t>
            </a:r>
          </a:p>
        </p:txBody>
      </p:sp>
    </p:spTree>
    <p:extLst>
      <p:ext uri="{BB962C8B-B14F-4D97-AF65-F5344CB8AC3E}">
        <p14:creationId xmlns:p14="http://schemas.microsoft.com/office/powerpoint/2010/main" val="3833236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C135-2636-43B7-BFC8-3DD1B5F5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&amp; Remarks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30DA9-9935-4C2F-BA7F-6960C1B5F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42345"/>
            <a:ext cx="11520000" cy="5148263"/>
          </a:xfrm>
        </p:spPr>
        <p:txBody>
          <a:bodyPr/>
          <a:lstStyle/>
          <a:p>
            <a:pPr>
              <a:spcBef>
                <a:spcPts val="4200"/>
              </a:spcBef>
            </a:pPr>
            <a:r>
              <a:rPr lang="en-GB" sz="3600" dirty="0"/>
              <a:t>We've seen a lot of </a:t>
            </a:r>
            <a:r>
              <a:rPr lang="en-GB" sz="3600" dirty="0" err="1"/>
              <a:t>CPython</a:t>
            </a:r>
            <a:r>
              <a:rPr lang="en-GB" sz="3600" dirty="0"/>
              <a:t> Internals in a short time</a:t>
            </a:r>
          </a:p>
          <a:p>
            <a:pPr>
              <a:spcBef>
                <a:spcPts val="5400"/>
              </a:spcBef>
            </a:pPr>
            <a:r>
              <a:rPr lang="en-GB" sz="3600" dirty="0"/>
              <a:t>Source code &amp; slides are available online:</a:t>
            </a:r>
          </a:p>
          <a:p>
            <a:pPr lvl="1">
              <a:spcBef>
                <a:spcPts val="1200"/>
              </a:spcBef>
            </a:pPr>
            <a:r>
              <a:rPr lang="en-GB" sz="3600" b="1" dirty="0">
                <a:hlinkClick r:id="rId2"/>
              </a:rPr>
              <a:t>https://github.com/SebastiaanZ/pypethon</a:t>
            </a:r>
            <a:endParaRPr lang="en-GB" sz="3600" b="1" dirty="0"/>
          </a:p>
          <a:p>
            <a:pPr>
              <a:spcBef>
                <a:spcPts val="5400"/>
              </a:spcBef>
            </a:pPr>
            <a:r>
              <a:rPr lang="en-GB" sz="4000" dirty="0"/>
              <a:t>If you get weird errors, try "clean" before giving up:</a:t>
            </a:r>
          </a:p>
          <a:p>
            <a:pPr lvl="1">
              <a:spcBef>
                <a:spcPts val="2400"/>
              </a:spcBef>
            </a:pPr>
            <a:r>
              <a:rPr lang="en-GB" sz="3600" dirty="0"/>
              <a:t>Run</a:t>
            </a:r>
            <a:r>
              <a:rPr lang="en-GB" sz="3600" b="1" dirty="0"/>
              <a:t> make clean </a:t>
            </a:r>
            <a:r>
              <a:rPr lang="en-GB" sz="3600" dirty="0"/>
              <a:t>or </a:t>
            </a:r>
            <a:r>
              <a:rPr lang="en-GB" sz="3600" b="1" dirty="0" err="1"/>
              <a:t>PCBuild</a:t>
            </a:r>
            <a:r>
              <a:rPr lang="en-GB" sz="3600" b="1" dirty="0"/>
              <a:t>\build.bat -t </a:t>
            </a:r>
            <a:r>
              <a:rPr lang="en-GB" sz="3600" b="1" dirty="0" err="1"/>
              <a:t>CleanAll</a:t>
            </a:r>
            <a:endParaRPr lang="en-GB" sz="3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D278C-7EB7-4D33-B59E-95761EDA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783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26DF-AEFD-4486-9214-BCBD499C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54589"/>
            <a:ext cx="11520000" cy="577850"/>
          </a:xfrm>
        </p:spPr>
        <p:txBody>
          <a:bodyPr/>
          <a:lstStyle/>
          <a:p>
            <a:pPr algn="ctr"/>
            <a:r>
              <a:rPr lang="en-GB" sz="5400" dirty="0"/>
              <a:t>Before we go...</a:t>
            </a:r>
            <a:endParaRPr lang="en-NL" sz="5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82190005-1963-485B-88F8-74820F53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72671"/>
            <a:ext cx="11518900" cy="3839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FFEA-649C-4F83-87BD-AF365EC38E00}"/>
              </a:ext>
            </a:extLst>
          </p:cNvPr>
          <p:cNvSpPr txBox="1"/>
          <p:nvPr/>
        </p:nvSpPr>
        <p:spPr>
          <a:xfrm>
            <a:off x="3047450" y="57234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rgbClr val="0070C0"/>
                </a:solidFill>
              </a:rPr>
              <a:t>https://europython.eu</a:t>
            </a:r>
            <a:endParaRPr lang="en-NL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18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25" y="232846"/>
            <a:ext cx="1521737" cy="152173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738" y="378863"/>
            <a:ext cx="11239500" cy="927789"/>
          </a:xfrm>
        </p:spPr>
        <p:txBody>
          <a:bodyPr/>
          <a:lstStyle/>
          <a:p>
            <a:pPr algn="l"/>
            <a:r>
              <a:rPr lang="en-GB" sz="4800" dirty="0"/>
              <a:t>Demystifying Python’s Internals</a:t>
            </a:r>
            <a:endParaRPr lang="en-NL" sz="48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1212397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Diving into </a:t>
            </a:r>
            <a:r>
              <a:rPr lang="en-GB" sz="3200" dirty="0" err="1"/>
              <a:t>CPython</a:t>
            </a:r>
            <a:r>
              <a:rPr lang="en-GB" sz="3200" dirty="0"/>
              <a:t> by implementing a pipe operator</a:t>
            </a:r>
            <a:endParaRPr lang="en-NL" sz="32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2215573"/>
            <a:ext cx="11315700" cy="71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000" b="1" dirty="0"/>
              <a:t>Sebastiaan Zeeff @ </a:t>
            </a:r>
            <a:r>
              <a:rPr lang="en-GB" sz="4000" dirty="0" err="1"/>
              <a:t>PyCon</a:t>
            </a:r>
            <a:r>
              <a:rPr lang="en-GB" sz="4000" dirty="0"/>
              <a:t> DE &amp; </a:t>
            </a:r>
            <a:r>
              <a:rPr lang="en-GB" sz="4000" dirty="0" err="1"/>
              <a:t>PyData</a:t>
            </a:r>
            <a:r>
              <a:rPr lang="en-GB" sz="4000" dirty="0"/>
              <a:t> Berlin 2022</a:t>
            </a:r>
            <a:endParaRPr lang="en-NL" sz="4000" dirty="0"/>
          </a:p>
          <a:p>
            <a:pPr algn="l"/>
            <a:endParaRPr lang="en-GB" sz="4400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892D886-7C9F-4EEE-8FBA-10526B2708A9}"/>
              </a:ext>
            </a:extLst>
          </p:cNvPr>
          <p:cNvSpPr txBox="1">
            <a:spLocks/>
          </p:cNvSpPr>
          <p:nvPr/>
        </p:nvSpPr>
        <p:spPr>
          <a:xfrm>
            <a:off x="439738" y="3193650"/>
            <a:ext cx="11416262" cy="205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400"/>
              </a:spcBef>
            </a:pPr>
            <a:r>
              <a:rPr lang="en-GB" sz="2800" b="1" dirty="0"/>
              <a:t>Get in touch with me: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LinkedIn: </a:t>
            </a:r>
            <a:r>
              <a:rPr lang="en-GB" sz="2800" dirty="0">
                <a:hlinkClick r:id="rId3"/>
              </a:rPr>
              <a:t>https://www.linkedin.com/in/sebastiaanzeeff/</a:t>
            </a:r>
            <a:r>
              <a:rPr lang="en-GB" sz="2800" dirty="0"/>
              <a:t> 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Python Discord: </a:t>
            </a:r>
            <a:r>
              <a:rPr lang="en-GB" sz="2800" dirty="0">
                <a:hlinkClick r:id="rId4"/>
              </a:rPr>
              <a:t>https://discord.com/invite/python</a:t>
            </a:r>
            <a:r>
              <a:rPr lang="en-GB" sz="2800" dirty="0"/>
              <a:t>  (Sebastiaan#0008)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Twitter: </a:t>
            </a:r>
            <a:r>
              <a:rPr lang="en-GB" sz="2800" dirty="0">
                <a:hlinkClick r:id="rId5"/>
              </a:rPr>
              <a:t>https://twitter.com/SebastiaanZeeff</a:t>
            </a:r>
            <a:r>
              <a:rPr lang="en-GB" sz="2800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733843-2C3C-4540-89F2-98D896980986}"/>
              </a:ext>
            </a:extLst>
          </p:cNvPr>
          <p:cNvGrpSpPr/>
          <p:nvPr/>
        </p:nvGrpSpPr>
        <p:grpSpPr>
          <a:xfrm>
            <a:off x="749752" y="5654471"/>
            <a:ext cx="10692497" cy="770598"/>
            <a:chOff x="730494" y="5372458"/>
            <a:chExt cx="10692497" cy="770598"/>
          </a:xfrm>
        </p:grpSpPr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9BF6CB9-D418-48E9-B43D-A28A94AA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494" y="5444008"/>
              <a:ext cx="2247834" cy="699048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4E318D5-F188-49FA-95BF-CE57AE5E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8564" y="5372459"/>
              <a:ext cx="2247833" cy="75513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1287797-5D99-45FB-AE7C-D5DE15B03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9529" y="5444008"/>
              <a:ext cx="2247834" cy="61203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012853-3874-47D9-9D85-F098304B68F5}"/>
                </a:ext>
              </a:extLst>
            </p:cNvPr>
            <p:cNvGrpSpPr/>
            <p:nvPr/>
          </p:nvGrpSpPr>
          <p:grpSpPr>
            <a:xfrm>
              <a:off x="9157598" y="5372458"/>
              <a:ext cx="2265393" cy="755131"/>
              <a:chOff x="6275202" y="1994137"/>
              <a:chExt cx="4716648" cy="1572216"/>
            </a:xfrm>
          </p:grpSpPr>
          <p:pic>
            <p:nvPicPr>
              <p:cNvPr id="12" name="Picture 11" descr="Logo&#10;&#10;Description automatically generated">
                <a:extLst>
                  <a:ext uri="{FF2B5EF4-FFF2-40B4-BE49-F238E27FC236}">
                    <a16:creationId xmlns:a16="http://schemas.microsoft.com/office/drawing/2014/main" id="{79A802E4-BC5E-4AFB-A90D-E05721E31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5202" y="1994137"/>
                <a:ext cx="4716648" cy="1572216"/>
              </a:xfrm>
              <a:prstGeom prst="rect">
                <a:avLst/>
              </a:prstGeom>
            </p:spPr>
          </p:pic>
          <p:pic>
            <p:nvPicPr>
              <p:cNvPr id="16" name="Picture 15" descr="Icon&#10;&#10;Description automatically generated with low confidence">
                <a:extLst>
                  <a:ext uri="{FF2B5EF4-FFF2-40B4-BE49-F238E27FC236}">
                    <a16:creationId xmlns:a16="http://schemas.microsoft.com/office/drawing/2014/main" id="{679A5F32-1C98-4DB4-A75F-5FA826DD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877" y="2293584"/>
                <a:ext cx="973323" cy="973323"/>
              </a:xfrm>
              <a:prstGeom prst="rect">
                <a:avLst/>
              </a:prstGeom>
            </p:spPr>
          </p:pic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51015960-C1E5-407F-B495-75DA9EE112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36710" y="2918285"/>
            <a:ext cx="2333002" cy="23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99 0.01181 L -0.0099 0.01181 L -0.07175 -0.00092 C -0.08125 -0.00278 -0.09089 -0.00324 -0.1004 -0.00509 C -0.11068 -0.00741 -0.12097 -0.01134 -0.13125 -0.01366 C -0.14662 -0.0169 -0.19909 -0.01782 -0.2004 -0.01782 C -0.21263 -0.02037 -0.20756 -0.01852 -0.21576 -0.02199 L 0.08541 0.46019 L 0.08541 0.4625 " pathEditMode="relative" ptsTypes="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B3AA8-3E3E-432C-B1AA-4A8F0EC7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6708-765E-465E-BADF-00BF8EAD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17" y="1215648"/>
            <a:ext cx="11520000" cy="490449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4800"/>
              </a:spcBef>
            </a:pPr>
            <a:r>
              <a:rPr lang="en-GB" dirty="0"/>
              <a:t>Old bytecode will no longer work, as opcodes have changed.</a:t>
            </a:r>
          </a:p>
          <a:p>
            <a:pPr>
              <a:spcBef>
                <a:spcPts val="4800"/>
              </a:spcBef>
            </a:pPr>
            <a:r>
              <a:rPr lang="en-GB" dirty="0"/>
              <a:t>To force recompilation, you can increase the "MAGIC_NUMBER"</a:t>
            </a:r>
          </a:p>
          <a:p>
            <a:pPr lvl="1">
              <a:spcBef>
                <a:spcPts val="2400"/>
              </a:spcBef>
            </a:pPr>
            <a:r>
              <a:rPr lang="en-GB" sz="2800" dirty="0"/>
              <a:t>Relevant file: </a:t>
            </a:r>
            <a:r>
              <a:rPr lang="en-GB" sz="2800" b="1" dirty="0"/>
              <a:t>Lib/importlib/_bootstrap_external.py</a:t>
            </a:r>
          </a:p>
          <a:p>
            <a:pPr>
              <a:spcBef>
                <a:spcPts val="4800"/>
              </a:spcBef>
            </a:pPr>
            <a:r>
              <a:rPr lang="en-GB" dirty="0"/>
              <a:t>You may also need to update "</a:t>
            </a:r>
            <a:r>
              <a:rPr lang="en-GB" dirty="0" err="1"/>
              <a:t>magic_values</a:t>
            </a:r>
            <a:r>
              <a:rPr lang="en-GB" dirty="0"/>
              <a:t>" in </a:t>
            </a:r>
            <a:r>
              <a:rPr lang="en-GB" b="1" dirty="0"/>
              <a:t>PC/</a:t>
            </a:r>
            <a:r>
              <a:rPr lang="en-GB" b="1" dirty="0" err="1"/>
              <a:t>Launcher.c</a:t>
            </a:r>
            <a:r>
              <a:rPr lang="en-GB" b="1" dirty="0"/>
              <a:t> </a:t>
            </a:r>
            <a:r>
              <a:rPr lang="en-GB" dirty="0"/>
              <a:t>to include the new value in the specified range.</a:t>
            </a:r>
          </a:p>
          <a:p>
            <a:pPr>
              <a:spcBef>
                <a:spcPts val="4800"/>
              </a:spcBef>
            </a:pPr>
            <a:r>
              <a:rPr lang="en-GB" dirty="0"/>
              <a:t>Run </a:t>
            </a:r>
            <a:r>
              <a:rPr lang="en-GB" b="1" dirty="0"/>
              <a:t>make regen-</a:t>
            </a:r>
            <a:r>
              <a:rPr lang="en-GB" b="1" dirty="0" err="1"/>
              <a:t>importlib</a:t>
            </a:r>
            <a:r>
              <a:rPr lang="en-GB" b="1" dirty="0"/>
              <a:t> </a:t>
            </a:r>
            <a:r>
              <a:rPr lang="en-GB" dirty="0"/>
              <a:t>or </a:t>
            </a:r>
            <a:r>
              <a:rPr lang="en-GB" b="1" dirty="0" err="1"/>
              <a:t>PCBuild</a:t>
            </a:r>
            <a:r>
              <a:rPr lang="en-GB" b="1" dirty="0"/>
              <a:t>\build.bat --regen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58E03-C8DD-4408-8464-26F3D185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Addendum: What about existing .</a:t>
            </a:r>
            <a:r>
              <a:rPr lang="en-GB" dirty="0" err="1"/>
              <a:t>pyc</a:t>
            </a:r>
            <a:r>
              <a:rPr lang="en-GB" dirty="0"/>
              <a:t> files?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84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39007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79362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B56576-A66C-45DB-822A-43C66C9E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4613275"/>
            <a:ext cx="11520000" cy="1876426"/>
          </a:xfrm>
        </p:spPr>
        <p:txBody>
          <a:bodyPr>
            <a:normAutofit/>
          </a:bodyPr>
          <a:lstStyle/>
          <a:p>
            <a:r>
              <a:rPr lang="en-GB" sz="2800" dirty="0"/>
              <a:t>Just to be clear: This operator is </a:t>
            </a:r>
            <a:r>
              <a:rPr lang="en-GB" sz="2800" b="1" u="sng" dirty="0"/>
              <a:t>not</a:t>
            </a:r>
            <a:r>
              <a:rPr lang="en-GB" sz="2800" dirty="0"/>
              <a:t> a part of Python.</a:t>
            </a:r>
          </a:p>
          <a:p>
            <a:pPr lvl="1"/>
            <a:r>
              <a:rPr lang="en-GB" i="1" dirty="0"/>
              <a:t>I don’t think there are any plans to add such an operator to Python.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I’ll keep the implementation simple: </a:t>
            </a:r>
            <a:r>
              <a:rPr lang="en-GB" sz="2800" b="1" dirty="0"/>
              <a:t>Feel free to try and extend it!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9706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4385</Words>
  <Application>Microsoft Office PowerPoint</Application>
  <PresentationFormat>Widescreen</PresentationFormat>
  <Paragraphs>620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Fira Code</vt:lpstr>
      <vt:lpstr>Office Theme</vt:lpstr>
      <vt:lpstr>Demystifying Python’s Internals</vt:lpstr>
      <vt:lpstr>Sebastiaan Zeeff</vt:lpstr>
      <vt:lpstr>Talk Outline</vt:lpstr>
      <vt:lpstr>PowerPoint Presentation</vt:lpstr>
      <vt:lpstr>From source code to execution</vt:lpstr>
      <vt:lpstr>Adding a new binary operator: A pipe operator (|&gt;)</vt:lpstr>
      <vt:lpstr>Adding a new binary operator: A pipe operator (|&gt;)</vt:lpstr>
      <vt:lpstr>Adding a new binary operator: A pipe operator (|&gt;)</vt:lpstr>
      <vt:lpstr>Adding a new binary operator: A pipe operator (|&gt;)</vt:lpstr>
      <vt:lpstr>From source code to execution</vt:lpstr>
      <vt:lpstr>Part I: From Source Code to Abstract Syntax Tree (AST)</vt:lpstr>
      <vt:lpstr>Tokenization: from raw text to a stream of tokens</vt:lpstr>
      <vt:lpstr>Tokenization: Add a token for the operator</vt:lpstr>
      <vt:lpstr>Part 1: Progress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Implementing our new grammar rule</vt:lpstr>
      <vt:lpstr>Implementing our new grammar rule</vt:lpstr>
      <vt:lpstr>Implementing our new grammar rule</vt:lpstr>
      <vt:lpstr>Implementing our new grammar rule</vt:lpstr>
      <vt:lpstr>Implementing our new grammar rule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Add a CallPipe AST Node</vt:lpstr>
      <vt:lpstr>Add a CallPipe AST Node</vt:lpstr>
      <vt:lpstr>Add a CallPipe AST Node</vt:lpstr>
      <vt:lpstr>Add a CallPipe AST Node</vt:lpstr>
      <vt:lpstr>Regenerate the parser based on the new grammar</vt:lpstr>
      <vt:lpstr>Part 1: Done</vt:lpstr>
      <vt:lpstr>Progress</vt:lpstr>
      <vt:lpstr>Part 2: From Abstract Syntax Tree to Magic (Execution)</vt:lpstr>
      <vt:lpstr>Compiling the AST into Bytecode</vt:lpstr>
      <vt:lpstr>PowerPoint Presentation</vt:lpstr>
      <vt:lpstr>PowerPoint Presentation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Part 2: We've got Bytecode!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compile and run it!</vt:lpstr>
      <vt:lpstr>Recap &amp; Remarks</vt:lpstr>
      <vt:lpstr>Before we go...</vt:lpstr>
      <vt:lpstr>Demystifying Python’s Internals</vt:lpstr>
      <vt:lpstr>Addendum: What about existing .pyc files?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Sebastiaan Zeeff</dc:creator>
  <cp:lastModifiedBy>Sebastiaan Zeeff</cp:lastModifiedBy>
  <cp:revision>8</cp:revision>
  <dcterms:created xsi:type="dcterms:W3CDTF">2022-04-10T13:29:02Z</dcterms:created>
  <dcterms:modified xsi:type="dcterms:W3CDTF">2022-04-11T22:08:00Z</dcterms:modified>
</cp:coreProperties>
</file>